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57" r:id="rId4"/>
    <p:sldId id="282" r:id="rId5"/>
    <p:sldId id="267" r:id="rId6"/>
    <p:sldId id="273" r:id="rId7"/>
    <p:sldId id="268" r:id="rId8"/>
    <p:sldId id="269" r:id="rId9"/>
    <p:sldId id="276" r:id="rId10"/>
    <p:sldId id="260" r:id="rId11"/>
    <p:sldId id="274" r:id="rId12"/>
    <p:sldId id="261" r:id="rId13"/>
    <p:sldId id="280" r:id="rId14"/>
    <p:sldId id="278" r:id="rId15"/>
    <p:sldId id="281" r:id="rId16"/>
    <p:sldId id="275" r:id="rId17"/>
    <p:sldId id="27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4329D-95F6-40EA-B654-F7DFC1CD3E73}" v="51" dt="2022-07-21T01:41:02.144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86" d="100"/>
          <a:sy n="86" d="100"/>
        </p:scale>
        <p:origin x="51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7/23/2023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7/23/2023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7/23/2023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50699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Diverticular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dirty="0"/>
              <a:t>Brittany Thompson PA-C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804" y="685800"/>
            <a:ext cx="9143998" cy="680211"/>
          </a:xfrm>
        </p:spPr>
        <p:txBody>
          <a:bodyPr/>
          <a:lstStyle/>
          <a:p>
            <a:r>
              <a:rPr lang="en-US" dirty="0"/>
              <a:t>Perforation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911" y="1676400"/>
            <a:ext cx="3806822" cy="1916953"/>
          </a:xfrm>
        </p:spPr>
        <p:txBody>
          <a:bodyPr>
            <a:normAutofit/>
          </a:bodyPr>
          <a:lstStyle/>
          <a:p>
            <a:r>
              <a:rPr lang="en-US" sz="2000" b="1" dirty="0"/>
              <a:t>Micro perforation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few peri colonic extraluminal air  bubbles</a:t>
            </a:r>
          </a:p>
          <a:p>
            <a:pPr marL="342900" indent="-3429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localized abdominal pain on exam.  </a:t>
            </a:r>
          </a:p>
          <a:p>
            <a:pPr marL="342900" indent="-3429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treat with IV antibiotics similar to abscess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endParaRPr lang="en-US" sz="1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E4CB59-1191-C803-4C08-13D7F7174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1012" y="3334765"/>
            <a:ext cx="3657599" cy="29260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2012" y="1607681"/>
            <a:ext cx="5257800" cy="1745119"/>
          </a:xfrm>
        </p:spPr>
        <p:txBody>
          <a:bodyPr>
            <a:normAutofit/>
          </a:bodyPr>
          <a:lstStyle/>
          <a:p>
            <a:r>
              <a:rPr lang="en-US" sz="2000" b="1" dirty="0"/>
              <a:t>Free-Air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Diffuse and distant pneumoperitoneum (extraluminal air)</a:t>
            </a:r>
          </a:p>
          <a:p>
            <a:pPr marL="342900" indent="-3429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Peritonitis OR potentially localized pain with palpation</a:t>
            </a:r>
          </a:p>
          <a:p>
            <a:pPr marL="342900" indent="-3429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Abdominal exam determines:</a:t>
            </a:r>
          </a:p>
          <a:p>
            <a:pPr lvl="1"/>
            <a:r>
              <a:rPr lang="en-US" sz="1300" b="0" dirty="0"/>
              <a:t>immediate surgical intervention vs.  antibiotics and repeat imaging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02F1BC-851A-956B-309A-0DEDDEFA15A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5412" y="3352800"/>
            <a:ext cx="3806823" cy="28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0D486-5536-3F06-AD70-055C6429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609600"/>
            <a:ext cx="4572396" cy="3578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0AE69A-6DD1-47C2-6FB9-04DF3897F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17" y="1245144"/>
            <a:ext cx="5876531" cy="2600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05BCB7-833E-8A7E-ADA0-39A522A5BF98}"/>
              </a:ext>
            </a:extLst>
          </p:cNvPr>
          <p:cNvSpPr txBox="1"/>
          <p:nvPr/>
        </p:nvSpPr>
        <p:spPr>
          <a:xfrm>
            <a:off x="670671" y="5257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9AE2F0"/>
                </a:solidFill>
              </a:rPr>
              <a:t>Abscess:</a:t>
            </a:r>
            <a:endParaRPr lang="en-US" sz="2400" dirty="0">
              <a:solidFill>
                <a:srgbClr val="9AE2F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945384-AA26-9AB2-4051-CE63B7AB2292}"/>
              </a:ext>
            </a:extLst>
          </p:cNvPr>
          <p:cNvCxnSpPr>
            <a:cxnSpLocks/>
          </p:cNvCxnSpPr>
          <p:nvPr/>
        </p:nvCxnSpPr>
        <p:spPr>
          <a:xfrm>
            <a:off x="642283" y="4770341"/>
            <a:ext cx="10709929" cy="28388"/>
          </a:xfrm>
          <a:prstGeom prst="line">
            <a:avLst/>
          </a:prstGeom>
          <a:ln w="25400">
            <a:prstDash val="sys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1E5FFF-61D3-8F76-30AB-FB49AF2D7E09}"/>
              </a:ext>
            </a:extLst>
          </p:cNvPr>
          <p:cNvSpPr txBox="1"/>
          <p:nvPr/>
        </p:nvSpPr>
        <p:spPr>
          <a:xfrm>
            <a:off x="2684462" y="5234291"/>
            <a:ext cx="8496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&lt; 3cm  IV antibiotics and observe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&gt; 3cm  IV antibiotics with IR drainage and/or surgical washout</a:t>
            </a:r>
          </a:p>
        </p:txBody>
      </p:sp>
    </p:spTree>
    <p:extLst>
      <p:ext uri="{BB962C8B-B14F-4D97-AF65-F5344CB8AC3E}">
        <p14:creationId xmlns:p14="http://schemas.microsoft.com/office/powerpoint/2010/main" val="13667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543229"/>
            <a:ext cx="9677400" cy="990600"/>
          </a:xfrm>
        </p:spPr>
        <p:txBody>
          <a:bodyPr anchor="ctr">
            <a:normAutofit/>
          </a:bodyPr>
          <a:lstStyle/>
          <a:p>
            <a:r>
              <a:rPr lang="en-US" dirty="0" err="1"/>
              <a:t>Fistula:</a:t>
            </a:r>
            <a:r>
              <a:rPr lang="en-US" sz="1800" dirty="0" err="1"/>
              <a:t>abnormal</a:t>
            </a:r>
            <a:r>
              <a:rPr lang="en-US" sz="1800" dirty="0"/>
              <a:t> passage forming between the bowel and nearby organs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539A9-BE12-5BFF-A22D-D7DB47A1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12" y="2286000"/>
            <a:ext cx="5990556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7932A-5E21-A21A-5F2A-6B61ED445587}"/>
              </a:ext>
            </a:extLst>
          </p:cNvPr>
          <p:cNvSpPr txBox="1"/>
          <p:nvPr/>
        </p:nvSpPr>
        <p:spPr>
          <a:xfrm>
            <a:off x="1065212" y="1653785"/>
            <a:ext cx="457200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 </a:t>
            </a:r>
            <a:r>
              <a:rPr lang="en-US" dirty="0" err="1"/>
              <a:t>Colovesicular</a:t>
            </a:r>
            <a:endParaRPr lang="en-US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Most common type of fistula</a:t>
            </a:r>
          </a:p>
          <a:p>
            <a:pPr lvl="1">
              <a:lnSpc>
                <a:spcPct val="150000"/>
              </a:lnSpc>
            </a:pPr>
            <a:r>
              <a:rPr lang="en-US" sz="1300" dirty="0" err="1"/>
              <a:t>Sx</a:t>
            </a:r>
            <a:r>
              <a:rPr lang="en-US" sz="1300" dirty="0"/>
              <a:t>: Dysuria, recurrent UTI, pneumaturia, </a:t>
            </a:r>
            <a:r>
              <a:rPr lang="en-US" sz="1300" dirty="0" err="1"/>
              <a:t>fecaluria</a:t>
            </a:r>
            <a:endParaRPr lang="en-US" sz="1300" dirty="0"/>
          </a:p>
          <a:p>
            <a:pPr lvl="1">
              <a:lnSpc>
                <a:spcPct val="150000"/>
              </a:lnSpc>
            </a:pPr>
            <a:r>
              <a:rPr lang="en-US" sz="1300" dirty="0"/>
              <a:t>Dx: CT w/PO or rectal contrast, cystoscopy, colonoscopy </a:t>
            </a:r>
          </a:p>
          <a:p>
            <a:pPr>
              <a:lnSpc>
                <a:spcPct val="150000"/>
              </a:lnSpc>
            </a:pPr>
            <a:r>
              <a:rPr lang="en-US" dirty="0"/>
              <a:t>2. </a:t>
            </a:r>
            <a:r>
              <a:rPr lang="en-US" dirty="0" err="1"/>
              <a:t>Colovaginal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1300" dirty="0" err="1"/>
              <a:t>Sx</a:t>
            </a:r>
            <a:r>
              <a:rPr lang="en-US" sz="1300" dirty="0"/>
              <a:t>: Passage of gas or feces vaginally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Dx: vaginal speculum exam or flexible sigmoidoscopy</a:t>
            </a:r>
          </a:p>
          <a:p>
            <a:pPr>
              <a:lnSpc>
                <a:spcPct val="150000"/>
              </a:lnSpc>
            </a:pPr>
            <a:r>
              <a:rPr lang="en-US" dirty="0"/>
              <a:t>3. </a:t>
            </a:r>
            <a:r>
              <a:rPr lang="en-US" dirty="0" err="1"/>
              <a:t>Coloenteric</a:t>
            </a:r>
            <a:endParaRPr lang="en-US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Rare</a:t>
            </a:r>
          </a:p>
          <a:p>
            <a:pPr lvl="1">
              <a:lnSpc>
                <a:spcPct val="150000"/>
              </a:lnSpc>
            </a:pPr>
            <a:r>
              <a:rPr lang="en-US" sz="1300" dirty="0" err="1"/>
              <a:t>Sx</a:t>
            </a:r>
            <a:r>
              <a:rPr lang="en-US" sz="1300" dirty="0"/>
              <a:t>: severe watery diarrhea, weight loss</a:t>
            </a:r>
          </a:p>
          <a:p>
            <a:pPr>
              <a:lnSpc>
                <a:spcPct val="150000"/>
              </a:lnSpc>
            </a:pPr>
            <a:r>
              <a:rPr lang="en-US" dirty="0"/>
              <a:t>4. </a:t>
            </a:r>
            <a:r>
              <a:rPr lang="en-US" dirty="0" err="1"/>
              <a:t>Colouterine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4AB3B-3A6F-E58D-F51B-FDD00E371F23}"/>
              </a:ext>
            </a:extLst>
          </p:cNvPr>
          <p:cNvSpPr txBox="1"/>
          <p:nvPr/>
        </p:nvSpPr>
        <p:spPr>
          <a:xfrm>
            <a:off x="1446212" y="5562600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Patients rarely require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emergent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surgical intervention for treatment of a fistula, therefore elective one-stage resection with primary anastomosis is typically the goal of care. Malignancy must also be ruled-out. 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46085-69B7-7448-9765-91CD066D8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2667000"/>
            <a:ext cx="5050194" cy="3639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BAA63-09ED-ADF3-2A98-BE8017901145}"/>
              </a:ext>
            </a:extLst>
          </p:cNvPr>
          <p:cNvSpPr txBox="1"/>
          <p:nvPr/>
        </p:nvSpPr>
        <p:spPr>
          <a:xfrm>
            <a:off x="1370012" y="685800"/>
            <a:ext cx="5410200" cy="239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100" dirty="0"/>
              <a:t>Approximately 15% of patients with diverticulitis will require surgical intervention. </a:t>
            </a:r>
          </a:p>
          <a:p>
            <a:pPr algn="ctr">
              <a:lnSpc>
                <a:spcPct val="90000"/>
              </a:lnSpc>
            </a:pPr>
            <a:endParaRPr lang="en-US" sz="2100" dirty="0"/>
          </a:p>
          <a:p>
            <a:pPr algn="ctr">
              <a:lnSpc>
                <a:spcPct val="90000"/>
              </a:lnSpc>
            </a:pPr>
            <a:r>
              <a:rPr lang="en-US" sz="2100" dirty="0"/>
              <a:t>Patient condition may change from initial presentation and could require surgical intervention at any time in their clinical course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78BA0-AC3C-F875-D2CB-023F0A2A1C48}"/>
              </a:ext>
            </a:extLst>
          </p:cNvPr>
          <p:cNvSpPr txBox="1"/>
          <p:nvPr/>
        </p:nvSpPr>
        <p:spPr>
          <a:xfrm rot="16200000">
            <a:off x="-1784297" y="3078110"/>
            <a:ext cx="51816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Surgical Intervention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FE00C-C601-0D3C-C15E-8CEE714EFF41}"/>
              </a:ext>
            </a:extLst>
          </p:cNvPr>
          <p:cNvSpPr txBox="1"/>
          <p:nvPr/>
        </p:nvSpPr>
        <p:spPr>
          <a:xfrm>
            <a:off x="7389813" y="765580"/>
            <a:ext cx="4045300" cy="537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700" i="0" u="none" strike="noStrike" kern="1200" cap="small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Surgery Indications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u="sng" dirty="0">
                <a:solidFill>
                  <a:prstClr val="white"/>
                </a:solidFill>
                <a:latin typeface="Corbel"/>
              </a:rPr>
              <a:t>Urgent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Hemodynamically unstable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Frank perforation and abscess (Hinchey III or IV)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Worsening pain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Increasing leukocytosis despite IV antibiotics and/or IR drainage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Bleeding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Corbel"/>
              </a:rPr>
              <a:t>Rare, but if unable to be controlled with endoscopic/IR attempts at hemostasis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Stricture/Obstruction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Non-Emergent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Fistula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Recurrent episodes diverticulitis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Suspected cancer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62333E-F741-3396-1B71-358B3F247CEB}"/>
              </a:ext>
            </a:extLst>
          </p:cNvPr>
          <p:cNvCxnSpPr/>
          <p:nvPr/>
        </p:nvCxnSpPr>
        <p:spPr>
          <a:xfrm>
            <a:off x="7085012" y="762000"/>
            <a:ext cx="0" cy="5544496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sysDot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9367-93A4-A398-0BD2-09E8EEAD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457200"/>
            <a:ext cx="9143998" cy="1020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Hartmann’s Procedure</a:t>
            </a:r>
            <a:br>
              <a:rPr lang="en-US" dirty="0"/>
            </a:br>
            <a:r>
              <a:rPr lang="en-US" sz="2000" dirty="0">
                <a:latin typeface="+mn-lt"/>
              </a:rPr>
              <a:t>Rectosigmoid resection with stapled rectal stump and end colostomy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5BC28-4AB7-2110-6BDC-FF5355D5A96C}"/>
              </a:ext>
            </a:extLst>
          </p:cNvPr>
          <p:cNvSpPr txBox="1"/>
          <p:nvPr/>
        </p:nvSpPr>
        <p:spPr>
          <a:xfrm>
            <a:off x="989012" y="1905000"/>
            <a:ext cx="5181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Utilized for frank perforations, contamination and abscess; typically indicated when primary anastomosis is contraindicated because of the peritoneal contamination.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Could be done as a staged procedure with DPR &amp; temporary abdominal closure (</a:t>
            </a:r>
            <a:r>
              <a:rPr lang="en-US" sz="2000" dirty="0" err="1"/>
              <a:t>Abthera</a:t>
            </a:r>
            <a:r>
              <a:rPr lang="en-US" sz="2000" dirty="0"/>
              <a:t>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Colostomy reversal and take-down may be considered months later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Subsequent closure of the colostomy is a technically difficult operation associated with high morbidity and mortality rates. As a result, colostomy closure is only performed in approximately 50 to 60 percent of all patients after a Hartmann's procedure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4DF14-AF51-F9AD-130B-0C41DB29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2" y="2286000"/>
            <a:ext cx="4764556" cy="263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4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7DB2-F2B4-75DE-8C4A-C38447EA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457200"/>
            <a:ext cx="9524999" cy="1020762"/>
          </a:xfrm>
        </p:spPr>
        <p:txBody>
          <a:bodyPr>
            <a:normAutofit/>
          </a:bodyPr>
          <a:lstStyle/>
          <a:p>
            <a:r>
              <a:rPr lang="en-US" dirty="0"/>
              <a:t>Primary anastomosis with proximal diversion </a:t>
            </a:r>
            <a:r>
              <a:rPr lang="en-US" sz="2800" dirty="0"/>
              <a:t>(Loop ileostomy)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97BEB-9A9E-83A8-8A04-687E63AA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2" y="2209800"/>
            <a:ext cx="4724398" cy="4038600"/>
          </a:xfrm>
        </p:spPr>
        <p:txBody>
          <a:bodyPr>
            <a:normAutofit/>
          </a:bodyPr>
          <a:lstStyle/>
          <a:p>
            <a:r>
              <a:rPr lang="en-US" sz="2000" dirty="0"/>
              <a:t>Considered if healthy appearing colon ends allow for anastomosis following resection of affected section of colon.</a:t>
            </a:r>
          </a:p>
          <a:p>
            <a:r>
              <a:rPr lang="en-US" sz="2000" dirty="0"/>
              <a:t>Trials show similar morbidity and mortality rates compared with Hartmann’s however these patients have a higher success rate with ostomy reversal later. </a:t>
            </a:r>
          </a:p>
          <a:p>
            <a:r>
              <a:rPr lang="en-US" sz="2000" dirty="0"/>
              <a:t>Reversal of loop ostomy is a simpler procedure with less complications and a shorter hospital stay/recovery period.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7591C-82DD-F38C-6BEE-D5998622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2" y="1905000"/>
            <a:ext cx="366058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0E59-29B2-3B4C-399F-9B592CA8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822" y="381000"/>
            <a:ext cx="9143998" cy="1020762"/>
          </a:xfrm>
        </p:spPr>
        <p:txBody>
          <a:bodyPr/>
          <a:lstStyle/>
          <a:p>
            <a:r>
              <a:rPr lang="en-US" dirty="0"/>
              <a:t>Colon Resection with primary anastomosis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F7B7-0200-F690-2D0A-438A3591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35" y="3029971"/>
            <a:ext cx="4870974" cy="2966174"/>
          </a:xfrm>
        </p:spPr>
        <p:txBody>
          <a:bodyPr>
            <a:normAutofit/>
          </a:bodyPr>
          <a:lstStyle/>
          <a:p>
            <a:r>
              <a:rPr lang="en-US" sz="1800" dirty="0"/>
              <a:t>May be done electively 8+ weeks after resolution of acute symptoms for recurrent/chronic diverticulitis</a:t>
            </a:r>
          </a:p>
          <a:p>
            <a:r>
              <a:rPr lang="en-US" sz="1800" dirty="0"/>
              <a:t>Considered if suspected cancer or stricture/obstruction</a:t>
            </a:r>
          </a:p>
          <a:p>
            <a:r>
              <a:rPr lang="en-US" sz="1800" dirty="0"/>
              <a:t>Most successful when no acute inflammation and when bowel can be prepped before hand. </a:t>
            </a:r>
          </a:p>
          <a:p>
            <a:r>
              <a:rPr lang="en-US" sz="1800" dirty="0"/>
              <a:t>Open, laparoscopic, or robotic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63B92-5349-396E-772B-775A88A1B07F}"/>
              </a:ext>
            </a:extLst>
          </p:cNvPr>
          <p:cNvSpPr txBox="1"/>
          <p:nvPr/>
        </p:nvSpPr>
        <p:spPr>
          <a:xfrm>
            <a:off x="1751012" y="1752600"/>
            <a:ext cx="9067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2020 American Society of Colorectal Surgeons (ASCRS) guidelines recommend elective surgery to patients who had a prior episode of complicated diverticulitis and those who are immunosuppressed regardless of symptoms because such patients could develop serious complications or die from recurrent attacks of diverticulitis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EBDB6-0F54-F7E0-79BB-731DB827A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12" y="3037442"/>
            <a:ext cx="4623908" cy="30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BE61-BF2C-BBAB-59DE-2522274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834E-4908-42C9-DD89-8333EF21D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0200"/>
            <a:ext cx="10363200" cy="4830762"/>
          </a:xfrm>
        </p:spPr>
        <p:txBody>
          <a:bodyPr>
            <a:normAutofit fontScale="70000" lnSpcReduction="20000"/>
          </a:bodyPr>
          <a:lstStyle/>
          <a:p>
            <a:r>
              <a:rPr lang="en-US" sz="1400" dirty="0"/>
              <a:t>Pemberton, J. (2021, February 17). </a:t>
            </a:r>
            <a:r>
              <a:rPr lang="en-US" sz="1400" i="1" dirty="0"/>
              <a:t>Acute Colonic Diverticulitis: Surgical Management </a:t>
            </a:r>
            <a:r>
              <a:rPr lang="en-US" sz="1400" dirty="0"/>
              <a:t>. UpToDate. Retrieved July 10, 2022, from https://www.uptodate.com/contents/acute-colonic-diverticulitis-surgical-management?search=diverticulitis+treatment+&amp;amp;source=search_result&amp;amp;selectedTitle=2~150&amp;amp;usage_type=default&amp;amp;display_rank=2 </a:t>
            </a:r>
          </a:p>
          <a:p>
            <a:r>
              <a:rPr lang="en-US" sz="1400" dirty="0"/>
              <a:t>Swanson SM, </a:t>
            </a:r>
            <a:r>
              <a:rPr lang="en-US" sz="1400" dirty="0" err="1"/>
              <a:t>Strate</a:t>
            </a:r>
            <a:r>
              <a:rPr lang="en-US" sz="1400" dirty="0"/>
              <a:t> LL. </a:t>
            </a:r>
            <a:r>
              <a:rPr lang="en-US" sz="1400" i="1" dirty="0"/>
              <a:t>Acute Colonic Diverticulitis. </a:t>
            </a:r>
            <a:r>
              <a:rPr lang="en-US" sz="1400" dirty="0"/>
              <a:t>Ann Intern Med. 2018 May 1;168(9):ITC65-ITC80. </a:t>
            </a:r>
            <a:r>
              <a:rPr lang="en-US" sz="1400" dirty="0" err="1"/>
              <a:t>doi</a:t>
            </a:r>
            <a:r>
              <a:rPr lang="en-US" sz="1400" dirty="0"/>
              <a:t>: 10.7326/AITC201805010. Erratum in: Ann Intern Med. 2020 May 5;172(9):640. PMID: 29710265; PMCID: PMC6430566.</a:t>
            </a:r>
          </a:p>
          <a:p>
            <a:r>
              <a:rPr lang="en-US" sz="1400" dirty="0"/>
              <a:t>Hanna MH, Kaiser AM. </a:t>
            </a:r>
            <a:r>
              <a:rPr lang="en-US" sz="1400" i="1" dirty="0"/>
              <a:t>Update on the management of sigmoid diverticulitis. </a:t>
            </a:r>
            <a:r>
              <a:rPr lang="en-US" sz="1400" dirty="0"/>
              <a:t>World J Gastroenterol. 2021 Mar 7;27(9):760-781. </a:t>
            </a:r>
            <a:r>
              <a:rPr lang="en-US" sz="1400" dirty="0" err="1"/>
              <a:t>doi</a:t>
            </a:r>
            <a:r>
              <a:rPr lang="en-US" sz="1400" dirty="0"/>
              <a:t>: 10.3748/wjg.v27.i9.760. PMID: 33727769; PMCID: PMC7941864.</a:t>
            </a:r>
          </a:p>
          <a:p>
            <a:r>
              <a:rPr lang="fr-FR" sz="1400" dirty="0"/>
              <a:t>Thompson AE. </a:t>
            </a:r>
            <a:r>
              <a:rPr lang="fr-FR" sz="1400" i="1" dirty="0" err="1"/>
              <a:t>Diverticulosis</a:t>
            </a:r>
            <a:r>
              <a:rPr lang="fr-FR" sz="1400" i="1" dirty="0"/>
              <a:t> and </a:t>
            </a:r>
            <a:r>
              <a:rPr lang="fr-FR" sz="1400" i="1" dirty="0" err="1"/>
              <a:t>Diverticulitis</a:t>
            </a:r>
            <a:r>
              <a:rPr lang="fr-FR" sz="1400" i="1" dirty="0"/>
              <a:t>. </a:t>
            </a:r>
            <a:r>
              <a:rPr lang="fr-FR" sz="1400" dirty="0"/>
              <a:t>JAMA. 2016;316(10):1124. doi:10.1001/jama.2016.3592</a:t>
            </a:r>
          </a:p>
          <a:p>
            <a:r>
              <a:rPr lang="en-US" sz="1400" dirty="0" err="1"/>
              <a:t>Rezapour</a:t>
            </a:r>
            <a:r>
              <a:rPr lang="en-US" sz="1400" dirty="0"/>
              <a:t> M, Ali S, </a:t>
            </a:r>
            <a:r>
              <a:rPr lang="en-US" sz="1400" dirty="0" err="1"/>
              <a:t>Stollman</a:t>
            </a:r>
            <a:r>
              <a:rPr lang="en-US" sz="1400" dirty="0"/>
              <a:t> N. </a:t>
            </a:r>
            <a:r>
              <a:rPr lang="en-US" sz="1400" i="1" dirty="0"/>
              <a:t>Diverticular Disease: An Update on Pathogenesis and Management. </a:t>
            </a:r>
            <a:r>
              <a:rPr lang="en-US" sz="1400" dirty="0"/>
              <a:t>Gut Liver. 2018 Mar 15;12(2):125-132. </a:t>
            </a:r>
            <a:r>
              <a:rPr lang="en-US" sz="1400" dirty="0" err="1"/>
              <a:t>doi</a:t>
            </a:r>
            <a:r>
              <a:rPr lang="en-US" sz="1400" dirty="0"/>
              <a:t>: 10.5009/gnl16552. PMID: 28494576; PMCID: PMC5832336.</a:t>
            </a:r>
          </a:p>
          <a:p>
            <a:r>
              <a:rPr lang="en-US" sz="1400" dirty="0"/>
              <a:t>Wheat CL, </a:t>
            </a:r>
            <a:r>
              <a:rPr lang="en-US" sz="1400" dirty="0" err="1"/>
              <a:t>Strate</a:t>
            </a:r>
            <a:r>
              <a:rPr lang="en-US" sz="1400" dirty="0"/>
              <a:t> LL. Trends in Hospitalization for Diverticulitis and Diverticular Bleeding in the United States From 2000 to 2010. Clin Gastroenterol Hepatol. 2016;14(1):96–103 e1. </a:t>
            </a:r>
          </a:p>
          <a:p>
            <a:r>
              <a:rPr lang="en-US" sz="1400" dirty="0"/>
              <a:t>Liu PH, Cao Y, Keeley BR, Tam I, Wu K, </a:t>
            </a:r>
            <a:r>
              <a:rPr lang="en-US" sz="1400" dirty="0" err="1"/>
              <a:t>Strate</a:t>
            </a:r>
            <a:r>
              <a:rPr lang="en-US" sz="1400" dirty="0"/>
              <a:t> LL, et al. Adherence to a Healthy Lifestyle is Associated With a Lower Risk of Diverticulitis among Men. Am J Gastroenterol. 2017;112(12):1868–76.</a:t>
            </a:r>
          </a:p>
          <a:p>
            <a:r>
              <a:rPr lang="en-US" sz="1400" dirty="0"/>
              <a:t>Mora-López L, Ruiz-Edo N, Estrada-Ferrer O, </a:t>
            </a:r>
            <a:r>
              <a:rPr lang="en-US" sz="1400" dirty="0" err="1"/>
              <a:t>Piñana-Campón</a:t>
            </a:r>
            <a:r>
              <a:rPr lang="en-US" sz="1400" dirty="0"/>
              <a:t> ML, </a:t>
            </a:r>
            <a:r>
              <a:rPr lang="en-US" sz="1400" dirty="0" err="1"/>
              <a:t>Labró-Ciurans</a:t>
            </a:r>
            <a:r>
              <a:rPr lang="en-US" sz="1400" dirty="0"/>
              <a:t> M, </a:t>
            </a:r>
            <a:r>
              <a:rPr lang="en-US" sz="1400" dirty="0" err="1"/>
              <a:t>Escuder</a:t>
            </a:r>
            <a:r>
              <a:rPr lang="en-US" sz="1400" dirty="0"/>
              <a:t>-Perez J, Sales-</a:t>
            </a:r>
            <a:r>
              <a:rPr lang="en-US" sz="1400" dirty="0" err="1"/>
              <a:t>Mallafré</a:t>
            </a:r>
            <a:r>
              <a:rPr lang="en-US" sz="1400" dirty="0"/>
              <a:t> R, </a:t>
            </a:r>
            <a:r>
              <a:rPr lang="en-US" sz="1400" dirty="0" err="1"/>
              <a:t>Rebasa-Cladera</a:t>
            </a:r>
            <a:r>
              <a:rPr lang="en-US" sz="1400" dirty="0"/>
              <a:t> P, Navarro-Soto S, Serra-</a:t>
            </a:r>
            <a:r>
              <a:rPr lang="en-US" sz="1400" dirty="0" err="1"/>
              <a:t>Aracil</a:t>
            </a:r>
            <a:r>
              <a:rPr lang="en-US" sz="1400" dirty="0"/>
              <a:t> X; DINAMO-study Group</a:t>
            </a:r>
            <a:r>
              <a:rPr lang="en-US" sz="1400" i="1" dirty="0"/>
              <a:t>. Efficacy and Safety of Nonantibiotic Outpatient Treatment in Mild Acute Diverticulitis (DINAMO-study): A </a:t>
            </a:r>
            <a:r>
              <a:rPr lang="en-US" sz="1400" i="1" dirty="0" err="1"/>
              <a:t>Multicentre</a:t>
            </a:r>
            <a:r>
              <a:rPr lang="en-US" sz="1400" i="1" dirty="0"/>
              <a:t>, </a:t>
            </a:r>
            <a:r>
              <a:rPr lang="en-US" sz="1400" i="1" dirty="0" err="1"/>
              <a:t>Randomised</a:t>
            </a:r>
            <a:r>
              <a:rPr lang="en-US" sz="1400" i="1" dirty="0"/>
              <a:t>, Open-label, Noninferiority Trial</a:t>
            </a:r>
            <a:r>
              <a:rPr lang="en-US" sz="1400" dirty="0"/>
              <a:t>. Ann Surg. 2021 Nov 1;274(5):e435-e442. </a:t>
            </a:r>
            <a:r>
              <a:rPr lang="en-US" sz="1400" dirty="0" err="1"/>
              <a:t>doi</a:t>
            </a:r>
            <a:r>
              <a:rPr lang="en-US" sz="1400" dirty="0"/>
              <a:t>: 10.1097/SLA.0000000000005031. PMID: 34183510.</a:t>
            </a:r>
          </a:p>
          <a:p>
            <a:r>
              <a:rPr lang="en-US" sz="1400" dirty="0">
                <a:effectLst/>
              </a:rPr>
              <a:t>Hall, J., Hardiman, K., Lee, S., Lightner, A., </a:t>
            </a:r>
            <a:r>
              <a:rPr lang="en-US" sz="1400" dirty="0" err="1">
                <a:effectLst/>
              </a:rPr>
              <a:t>Stocchi</a:t>
            </a:r>
            <a:r>
              <a:rPr lang="en-US" sz="1400" dirty="0">
                <a:effectLst/>
              </a:rPr>
              <a:t>, L., Paquette, I. M., Steele, S. R., &amp; Feingold, D. L. (2020). The American Society of Colon and rectal surgeons clinical practice guidelines for the treatment of left-sided colonic diverticulitis. </a:t>
            </a:r>
            <a:r>
              <a:rPr lang="en-US" sz="1400" i="1" dirty="0">
                <a:effectLst/>
              </a:rPr>
              <a:t>Diseases of the Colon &amp; Rectum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63</a:t>
            </a:r>
            <a:r>
              <a:rPr lang="en-US" sz="1400" dirty="0">
                <a:effectLst/>
              </a:rPr>
              <a:t>(6), 728–747. https://doi.org/10.1097/dcr.0000000000001679 </a:t>
            </a:r>
          </a:p>
          <a:p>
            <a:r>
              <a:rPr lang="en-US" sz="1400" dirty="0">
                <a:effectLst/>
              </a:rPr>
              <a:t>InformedHealth.org [Internet]. Cologne, Germany: Institute for Quality and Efficiency in Health Care (</a:t>
            </a:r>
            <a:r>
              <a:rPr lang="en-US" sz="1400" dirty="0" err="1">
                <a:effectLst/>
              </a:rPr>
              <a:t>IQWiG</a:t>
            </a:r>
            <a:r>
              <a:rPr lang="en-US" sz="1400" dirty="0">
                <a:effectLst/>
              </a:rPr>
              <a:t>); 2006-. </a:t>
            </a:r>
            <a:r>
              <a:rPr lang="en-US" sz="1400" i="1" dirty="0">
                <a:effectLst/>
              </a:rPr>
              <a:t>Diverticular disease and diverticulitis: Surgery for diverticulitis and diverticular disease. </a:t>
            </a:r>
            <a:r>
              <a:rPr lang="en-US" sz="1400" dirty="0">
                <a:effectLst/>
              </a:rPr>
              <a:t>2018 May 17. Available from: </a:t>
            </a:r>
            <a:r>
              <a:rPr lang="en-US" sz="1400" dirty="0">
                <a:solidFill>
                  <a:srgbClr val="57BCE5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https://www.ncbi.nlm.nih.gov/books/NBK506997</a:t>
            </a:r>
            <a:r>
              <a:rPr lang="en-US" sz="140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400" dirty="0">
              <a:effectLst/>
            </a:endParaRPr>
          </a:p>
          <a:p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masis MT Pro Light" panose="02040304050005020304" pitchFamily="18" charset="0"/>
                <a:ea typeface="+mn-ea"/>
                <a:cs typeface="+mn-cs"/>
              </a:rPr>
              <a:t>Powerpoint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Light" panose="02040304050005020304" pitchFamily="18" charset="0"/>
                <a:ea typeface="+mn-ea"/>
                <a:cs typeface="+mn-cs"/>
              </a:rPr>
              <a:t> revised by Brittany Thompson PA-C 7/2023. Final draft approved Dr. Nicholas Thiessen MD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sis MT Pro Light" panose="02040304050005020304" pitchFamily="18" charset="0"/>
                <a:ea typeface="+mn-ea"/>
                <a:cs typeface="+mn-cs"/>
              </a:rPr>
              <a:t>7/2023.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sis MT Pro Light" panose="020403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2855-C25A-4761-355B-1BAED3C6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012" y="838200"/>
            <a:ext cx="5727699" cy="690265"/>
          </a:xfrm>
        </p:spPr>
        <p:txBody>
          <a:bodyPr>
            <a:normAutofit/>
          </a:bodyPr>
          <a:lstStyle/>
          <a:p>
            <a:r>
              <a:rPr lang="en-US" sz="3600" b="1" dirty="0"/>
              <a:t>Meckel’s Diverticulum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A1B19-3C5C-B35F-A69C-04F659E1A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52600"/>
            <a:ext cx="9067802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congenital “true” diverticulum of all three small bowel layers that arises from the antimesenteric surface of the mid-to-distal </a:t>
            </a:r>
            <a:r>
              <a:rPr lang="en-US" b="1" dirty="0"/>
              <a:t>ileum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Rule of 2’s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2” long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 feet from the ileocecal valve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2% of the population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2% of those patient develop complications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 years of age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2:1 Male to female ratio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73B1C-47CF-7AAC-2F37-48D3B6BA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2" y="3002578"/>
            <a:ext cx="3581400" cy="2869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E2DF6-DA16-EB7D-E8CC-FD3A3A6B0AE1}"/>
              </a:ext>
            </a:extLst>
          </p:cNvPr>
          <p:cNvSpPr txBox="1"/>
          <p:nvPr/>
        </p:nvSpPr>
        <p:spPr>
          <a:xfrm rot="21224631">
            <a:off x="419511" y="488886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Before we jump into </a:t>
            </a:r>
            <a:r>
              <a:rPr lang="en-US" sz="2000" i="1" dirty="0"/>
              <a:t>colonic</a:t>
            </a:r>
            <a:r>
              <a:rPr lang="en-US" sz="2000" dirty="0"/>
              <a:t> diverticular disease, just a quick reminder about….</a:t>
            </a:r>
          </a:p>
        </p:txBody>
      </p:sp>
    </p:spTree>
    <p:extLst>
      <p:ext uri="{BB962C8B-B14F-4D97-AF65-F5344CB8AC3E}">
        <p14:creationId xmlns:p14="http://schemas.microsoft.com/office/powerpoint/2010/main" val="305215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368522" y="533400"/>
            <a:ext cx="4413959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Colon Anatomy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BC132-7068-08A7-6624-22C90277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803" y="519953"/>
            <a:ext cx="4270429" cy="41924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B1B086-F097-49E9-C3C2-DFB27B789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22" y="1600200"/>
            <a:ext cx="3167624" cy="32486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7ACFA-18B6-37A6-0302-C500EA0C3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44" y="4111854"/>
            <a:ext cx="3783727" cy="24384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02EAD6-9B79-F3AE-193D-67381FC87891}"/>
              </a:ext>
            </a:extLst>
          </p:cNvPr>
          <p:cNvSpPr txBox="1"/>
          <p:nvPr/>
        </p:nvSpPr>
        <p:spPr>
          <a:xfrm>
            <a:off x="6999802" y="4953000"/>
            <a:ext cx="490557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Blood Supply: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Superior Mesenteric Artery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Ileocolic, right colic, middle colic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Inferior Mesenteric Artery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left colic, sigmoid, superior rectal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8E73B-E1C0-5415-2C22-008B146BF12F}"/>
              </a:ext>
            </a:extLst>
          </p:cNvPr>
          <p:cNvSpPr txBox="1"/>
          <p:nvPr/>
        </p:nvSpPr>
        <p:spPr>
          <a:xfrm>
            <a:off x="3656012" y="1938232"/>
            <a:ext cx="25964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Layers of Colon wall: </a:t>
            </a:r>
          </a:p>
          <a:p>
            <a:pPr>
              <a:lnSpc>
                <a:spcPct val="90000"/>
              </a:lnSpc>
            </a:pPr>
            <a:r>
              <a:rPr lang="en-US" dirty="0"/>
              <a:t>-Mucosa</a:t>
            </a:r>
          </a:p>
          <a:p>
            <a:pPr>
              <a:lnSpc>
                <a:spcPct val="90000"/>
              </a:lnSpc>
            </a:pPr>
            <a:r>
              <a:rPr lang="en-US" dirty="0"/>
              <a:t>-Submucosa</a:t>
            </a:r>
          </a:p>
          <a:p>
            <a:pPr>
              <a:lnSpc>
                <a:spcPct val="90000"/>
              </a:lnSpc>
            </a:pPr>
            <a:r>
              <a:rPr lang="en-US" dirty="0"/>
              <a:t>-Muscularis Propria</a:t>
            </a:r>
          </a:p>
          <a:p>
            <a:pPr>
              <a:lnSpc>
                <a:spcPct val="90000"/>
              </a:lnSpc>
            </a:pPr>
            <a:r>
              <a:rPr lang="en-US" dirty="0"/>
              <a:t>-Vas Rectus blood supply</a:t>
            </a:r>
          </a:p>
          <a:p>
            <a:pPr>
              <a:lnSpc>
                <a:spcPct val="90000"/>
              </a:lnSpc>
            </a:pPr>
            <a:r>
              <a:rPr lang="en-US" dirty="0"/>
              <a:t>-Serosa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CBE5-CC1C-FDA1-C2BA-DA0DC739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09600"/>
            <a:ext cx="9143998" cy="1020762"/>
          </a:xfrm>
        </p:spPr>
        <p:txBody>
          <a:bodyPr anchor="ctr"/>
          <a:lstStyle/>
          <a:p>
            <a:r>
              <a:rPr lang="en-US" dirty="0"/>
              <a:t>Diverticulosis: </a:t>
            </a:r>
            <a:r>
              <a:rPr lang="en-US" sz="2000" dirty="0"/>
              <a:t>asymptomatic colonic outpouchings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7FF89C-56AC-F761-D6B2-1E7A198B2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2698" y="2133600"/>
            <a:ext cx="4849518" cy="36414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D6597-CCCD-2780-72F9-05A0AF149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2209800"/>
            <a:ext cx="4419598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“False” Diverticula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anti-mesenteric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areas of colonic weakness where vasa recta penetrate through muscularis circularis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thin walled: only covered with mucosa and submucosa layers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533400"/>
            <a:ext cx="9143998" cy="1020762"/>
          </a:xfrm>
        </p:spPr>
        <p:txBody>
          <a:bodyPr anchor="ctr"/>
          <a:lstStyle/>
          <a:p>
            <a:pPr algn="ctr"/>
            <a:r>
              <a:rPr lang="en-US" dirty="0"/>
              <a:t>Diverticular Disease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011F3-98BB-0B4C-9732-091AA22B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012" y="2057400"/>
            <a:ext cx="4648200" cy="3853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Epidemiology</a:t>
            </a:r>
          </a:p>
          <a:p>
            <a:pPr>
              <a:spcBef>
                <a:spcPts val="1500"/>
              </a:spcBef>
            </a:pPr>
            <a:r>
              <a:rPr lang="en-US" sz="1900" dirty="0"/>
              <a:t>Incidence increases with age</a:t>
            </a:r>
          </a:p>
          <a:p>
            <a:pPr>
              <a:spcBef>
                <a:spcPts val="1500"/>
              </a:spcBef>
            </a:pPr>
            <a:r>
              <a:rPr lang="en-US" sz="1900" dirty="0"/>
              <a:t>Western Diet (low fiber, high red meat)</a:t>
            </a:r>
          </a:p>
          <a:p>
            <a:pPr lvl="1">
              <a:spcBef>
                <a:spcPts val="800"/>
              </a:spcBef>
            </a:pPr>
            <a:r>
              <a:rPr lang="en-US" sz="1400" dirty="0"/>
              <a:t>Most commonly seen in the sigmoid colon </a:t>
            </a:r>
          </a:p>
          <a:p>
            <a:pPr>
              <a:spcBef>
                <a:spcPts val="1500"/>
              </a:spcBef>
            </a:pPr>
            <a:r>
              <a:rPr lang="en-US" sz="1900" dirty="0"/>
              <a:t>Physical inactivity</a:t>
            </a:r>
          </a:p>
          <a:p>
            <a:pPr>
              <a:spcBef>
                <a:spcPts val="1500"/>
              </a:spcBef>
            </a:pPr>
            <a:r>
              <a:rPr lang="en-US" sz="1900" dirty="0"/>
              <a:t>Male &gt; Female</a:t>
            </a:r>
          </a:p>
          <a:p>
            <a:pPr>
              <a:spcBef>
                <a:spcPts val="1500"/>
              </a:spcBef>
            </a:pPr>
            <a:r>
              <a:rPr lang="en-US" sz="1900" dirty="0"/>
              <a:t>Obesity / elevated BMI</a:t>
            </a:r>
          </a:p>
          <a:p>
            <a:pPr>
              <a:spcBef>
                <a:spcPts val="1500"/>
              </a:spcBef>
            </a:pPr>
            <a:r>
              <a:rPr lang="en-US" sz="1900" dirty="0"/>
              <a:t>Smoking</a:t>
            </a:r>
          </a:p>
          <a:p>
            <a:pPr>
              <a:spcBef>
                <a:spcPts val="1500"/>
              </a:spcBef>
            </a:pPr>
            <a:r>
              <a:rPr lang="en-US" sz="1900" dirty="0"/>
              <a:t>Long term NSAIDs/Opioids use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4E9E3-7192-9649-F56C-93638E83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2590800"/>
            <a:ext cx="5054505" cy="27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6B23-36D1-0390-C32E-86708C76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Diagnosing Diverticulitis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CE942-0C74-56C5-6271-D2AF7E58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362200"/>
            <a:ext cx="5516741" cy="304800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E1F70-9CCD-3247-CDFC-9A2E4A9F8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8812" y="1905000"/>
            <a:ext cx="4800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Signs and Symptoms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LLQ abdominal pain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Nausea/Vomiting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Fever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Anorexia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Constipation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Rectal Bleeding</a:t>
            </a:r>
          </a:p>
          <a:p>
            <a:pPr marL="0" indent="0">
              <a:spcBef>
                <a:spcPts val="1000"/>
              </a:spcBef>
              <a:buNone/>
            </a:pPr>
            <a:endParaRPr lang="en-US" u="sng" dirty="0"/>
          </a:p>
          <a:p>
            <a:pPr marL="0" indent="0">
              <a:spcBef>
                <a:spcPts val="1000"/>
              </a:spcBef>
              <a:buNone/>
            </a:pPr>
            <a:r>
              <a:rPr lang="en-US" u="sng" dirty="0"/>
              <a:t>Labs and imaging 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Leukocytosis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CT Abdomen/Pelvis with IV contrast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381000"/>
            <a:ext cx="9448798" cy="914400"/>
          </a:xfrm>
        </p:spPr>
        <p:txBody>
          <a:bodyPr anchor="b">
            <a:normAutofit/>
          </a:bodyPr>
          <a:lstStyle/>
          <a:p>
            <a:r>
              <a:rPr lang="en-US" b="1" dirty="0"/>
              <a:t>Outpatient Management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D002F00-B68F-5EEA-2D7F-45D7BEDBB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5412" y="1600200"/>
            <a:ext cx="24384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DINAMO trial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1370012" y="1905000"/>
            <a:ext cx="5002214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u="sng" dirty="0"/>
              <a:t>Simple uncomplicated diverticulitis </a:t>
            </a:r>
            <a:r>
              <a:rPr lang="en-US" sz="2600" b="1" i="1" u="sng" dirty="0"/>
              <a:t>without</a:t>
            </a:r>
            <a:r>
              <a:rPr lang="en-US" sz="2600" u="sng" dirty="0"/>
              <a:t>:</a:t>
            </a:r>
          </a:p>
          <a:p>
            <a:pPr indent="-457200">
              <a:lnSpc>
                <a:spcPct val="120000"/>
              </a:lnSpc>
              <a:spcBef>
                <a:spcPts val="15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Sepsis/SIRS</a:t>
            </a:r>
          </a:p>
          <a:p>
            <a:pPr marL="633222" lvl="2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Tachycardia, WBC &gt;12 or &lt;4 , Temp &gt;38, Tachypnea</a:t>
            </a:r>
          </a:p>
          <a:p>
            <a:pPr indent="-4572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Severe abdominal pain/peritonitis</a:t>
            </a:r>
          </a:p>
          <a:p>
            <a:pPr indent="-4572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Micro perforation</a:t>
            </a:r>
          </a:p>
          <a:p>
            <a:pPr indent="-4572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Age &gt;70</a:t>
            </a:r>
          </a:p>
          <a:p>
            <a:pPr indent="-4572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Immunosuppressed</a:t>
            </a:r>
          </a:p>
          <a:p>
            <a:pPr indent="-4572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Significant comorbidities</a:t>
            </a:r>
          </a:p>
          <a:p>
            <a:pPr indent="-4572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Inability to tolerate PO intake</a:t>
            </a:r>
          </a:p>
          <a:p>
            <a:pPr indent="-4572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Already failed attempted outpatient trial</a:t>
            </a:r>
          </a:p>
          <a:p>
            <a:pPr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patients who meet criteria for outpatient treatment of acute colonic diverticulitis, evidence is now suggesting to </a:t>
            </a:r>
            <a:r>
              <a:rPr lang="en-US" sz="2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</a:t>
            </a:r>
            <a:r>
              <a:rPr lang="en-US" sz="2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administer antibiotics. These patients should have close outpatient follow up, but do not require repeat imaging to confirm resolution.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4BEC2-3E0B-0047-0678-C7DA27BCD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12" y="2362200"/>
            <a:ext cx="4572000" cy="3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Inpatient Management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3812" y="1828800"/>
            <a:ext cx="8001001" cy="41910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Serial abdominal exams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NPO w/ IV fluids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Pain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Trend leukocytosis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Blood cultures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6 week outpatient follow up for colonoscopy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IV antibiotics: </a:t>
            </a:r>
            <a:r>
              <a:rPr lang="en-US" sz="1800" dirty="0"/>
              <a:t>Gram – and Anaerobic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Zosyn 3.375mg IV q 6 hours </a:t>
            </a:r>
          </a:p>
          <a:p>
            <a:pPr marL="301752" lvl="1" indent="0">
              <a:buNone/>
            </a:pPr>
            <a:r>
              <a:rPr lang="en-US" sz="1600" dirty="0"/>
              <a:t>               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Ceftriaxone 2G IV daily  &amp; Metronidazole 500mg IV q 8 hours</a:t>
            </a:r>
          </a:p>
          <a:p>
            <a:pPr marL="301752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E9A57-6860-BADB-1520-A93E8C6D0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17526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D074-F8E9-1ACA-01FC-777EE935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Diverticulitis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0FAD-9E86-34EB-5050-9265C9447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12" y="1905000"/>
            <a:ext cx="4952998" cy="4267200"/>
          </a:xfrm>
        </p:spPr>
        <p:txBody>
          <a:bodyPr/>
          <a:lstStyle/>
          <a:p>
            <a:r>
              <a:rPr lang="en-US" dirty="0"/>
              <a:t>Perforation</a:t>
            </a:r>
          </a:p>
          <a:p>
            <a:r>
              <a:rPr lang="en-US" dirty="0"/>
              <a:t>Obstruction/Stricture</a:t>
            </a:r>
          </a:p>
          <a:p>
            <a:r>
              <a:rPr lang="en-US" dirty="0"/>
              <a:t>Abscess</a:t>
            </a:r>
          </a:p>
          <a:p>
            <a:r>
              <a:rPr lang="en-US" dirty="0"/>
              <a:t>Fistula</a:t>
            </a:r>
          </a:p>
          <a:p>
            <a:r>
              <a:rPr lang="en-US" dirty="0"/>
              <a:t>Sepsis and peritonitis</a:t>
            </a:r>
          </a:p>
          <a:p>
            <a:r>
              <a:rPr lang="en-US" dirty="0"/>
              <a:t>Recurrent episodes</a:t>
            </a:r>
          </a:p>
          <a:p>
            <a:r>
              <a:rPr lang="en-US" dirty="0"/>
              <a:t>Cancer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1B04B-48C0-7B86-4096-5F07950EE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2" y="349267"/>
            <a:ext cx="3886200" cy="61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43331</TotalTime>
  <Words>1443</Words>
  <Application>Microsoft Office PowerPoint</Application>
  <PresentationFormat>Custom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Amasis MT Pro Light</vt:lpstr>
      <vt:lpstr>Arial</vt:lpstr>
      <vt:lpstr>Consolas</vt:lpstr>
      <vt:lpstr>Corbel</vt:lpstr>
      <vt:lpstr>Wingdings</vt:lpstr>
      <vt:lpstr>Chalkboard 16x9</vt:lpstr>
      <vt:lpstr>Diverticular Disease</vt:lpstr>
      <vt:lpstr>Meckel’s Diverticulum</vt:lpstr>
      <vt:lpstr>Colon Anatomy</vt:lpstr>
      <vt:lpstr>Diverticulosis: asymptomatic colonic outpouchings</vt:lpstr>
      <vt:lpstr>Diverticular Disease</vt:lpstr>
      <vt:lpstr>Diagnosing Diverticulitis</vt:lpstr>
      <vt:lpstr>Outpatient Management</vt:lpstr>
      <vt:lpstr>General Inpatient Management </vt:lpstr>
      <vt:lpstr>Complicated Diverticulitis</vt:lpstr>
      <vt:lpstr>Perforation</vt:lpstr>
      <vt:lpstr>PowerPoint Presentation</vt:lpstr>
      <vt:lpstr>Fistula:abnormal passage forming between the bowel and nearby organs </vt:lpstr>
      <vt:lpstr>PowerPoint Presentation</vt:lpstr>
      <vt:lpstr>Hartmann’s Procedure Rectosigmoid resection with stapled rectal stump and end colostomy</vt:lpstr>
      <vt:lpstr>Primary anastomosis with proximal diversion (Loop ileostomy)</vt:lpstr>
      <vt:lpstr>Colon Resection with primary anastomosis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kai t</dc:creator>
  <cp:lastModifiedBy>Esther Fletcher</cp:lastModifiedBy>
  <cp:revision>5</cp:revision>
  <dcterms:created xsi:type="dcterms:W3CDTF">2022-06-16T01:06:51Z</dcterms:created>
  <dcterms:modified xsi:type="dcterms:W3CDTF">2023-07-24T05:14:16Z</dcterms:modified>
</cp:coreProperties>
</file>